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6" r:id="rId8"/>
    <p:sldId id="268" r:id="rId9"/>
    <p:sldId id="267" r:id="rId10"/>
    <p:sldId id="269" r:id="rId11"/>
    <p:sldId id="270" r:id="rId12"/>
    <p:sldId id="262" r:id="rId13"/>
    <p:sldId id="263" r:id="rId14"/>
    <p:sldId id="272" r:id="rId15"/>
    <p:sldId id="271" r:id="rId16"/>
    <p:sldId id="264" r:id="rId17"/>
    <p:sldId id="273" r:id="rId18"/>
    <p:sldId id="275" r:id="rId19"/>
    <p:sldId id="276" r:id="rId20"/>
    <p:sldId id="277" r:id="rId21"/>
    <p:sldId id="278" r:id="rId22"/>
    <p:sldId id="279" r:id="rId23"/>
    <p:sldId id="257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2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9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8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F7A07D-7F5F-42D7-AD05-48461E72A664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4A43CA-7CF0-43B4-827A-C84AC6AE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17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PsSgAtGl8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022" y="-68420"/>
            <a:ext cx="11080124" cy="2387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Tennessee department of transportation utilization of </a:t>
            </a:r>
            <a:r>
              <a:rPr lang="en-US" sz="4000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ccelerated </a:t>
            </a:r>
            <a:r>
              <a:rPr lang="en-US" sz="4000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>
                <a:solidFill>
                  <a:schemeClr val="tx1"/>
                </a:solidFill>
              </a:rPr>
              <a:t>ridge </a:t>
            </a:r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chemeClr val="tx1"/>
                </a:solidFill>
              </a:rPr>
              <a:t>onstruction techniques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876" y="4380110"/>
            <a:ext cx="9144000" cy="23282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Aaron Crowley, Ph.D.	KSWA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Travis Smith, P.E.	TDOT</a:t>
            </a:r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 smtClean="0"/>
              <a:t>Biloxi, Mississippi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November 8, 2016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1527"/>
          <a:stretch/>
        </p:blipFill>
        <p:spPr>
          <a:xfrm>
            <a:off x="303352" y="2140214"/>
            <a:ext cx="11585297" cy="1654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5" y="5745175"/>
            <a:ext cx="2203708" cy="96317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12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technologies?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972255" y="2011680"/>
            <a:ext cx="911909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Foundation Layout Prior to Demolition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9"/>
          <a:stretch/>
        </p:blipFill>
        <p:spPr>
          <a:xfrm>
            <a:off x="313038" y="2602068"/>
            <a:ext cx="5469925" cy="3966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9" y="2110534"/>
            <a:ext cx="4193905" cy="446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technologies?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202919" y="2011680"/>
            <a:ext cx="911909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Superstructure Module Assembly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73" y="3732685"/>
            <a:ext cx="5715000" cy="3000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2444578"/>
            <a:ext cx="4127666" cy="3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metrics for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044441" cy="484632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To gauge the effectiveness of </a:t>
            </a:r>
            <a:r>
              <a:rPr lang="en-US" dirty="0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, two time metrics are used: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Onsite Construction Time:</a:t>
            </a:r>
          </a:p>
          <a:p>
            <a:pPr marL="457200" lvl="2" indent="0">
              <a:buNone/>
            </a:pPr>
            <a:r>
              <a:rPr lang="en-US" dirty="0" smtClean="0"/>
              <a:t>	The period of time from when a contractor alters the project site location until all 	construction-related activity is removed.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Mobility Impact Time:</a:t>
            </a:r>
          </a:p>
          <a:p>
            <a:pPr marL="457200" lvl="2" indent="0">
              <a:buNone/>
            </a:pPr>
            <a:r>
              <a:rPr lang="en-US" dirty="0" smtClean="0"/>
              <a:t>	Any </a:t>
            </a:r>
            <a:r>
              <a:rPr lang="en-US" dirty="0"/>
              <a:t>period of time the traffic flow of the transportation network is reduced due to 	onsite construction activities.</a:t>
            </a:r>
          </a:p>
          <a:p>
            <a:pPr lvl="5"/>
            <a:r>
              <a:rPr lang="en-US" dirty="0" smtClean="0"/>
              <a:t>Tier 1: Traffic Impacts (Weekend)</a:t>
            </a:r>
          </a:p>
          <a:p>
            <a:pPr lvl="5"/>
            <a:r>
              <a:rPr lang="en-US" dirty="0" smtClean="0"/>
              <a:t>Tier 2: Traffic Impacts (Few Weeks)</a:t>
            </a:r>
          </a:p>
          <a:p>
            <a:pPr lvl="5"/>
            <a:r>
              <a:rPr lang="en-US" dirty="0" smtClean="0"/>
              <a:t>Tier 3: Traffic Impacts (Months)</a:t>
            </a:r>
          </a:p>
          <a:p>
            <a:pPr marL="457200" lvl="2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722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Tdot</a:t>
            </a:r>
            <a:r>
              <a:rPr lang="en-US" dirty="0" smtClean="0"/>
              <a:t> incorporates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chemeClr val="bg1"/>
                </a:solidFill>
              </a:rPr>
              <a:t> techniques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r="23471"/>
          <a:stretch/>
        </p:blipFill>
        <p:spPr>
          <a:xfrm>
            <a:off x="115328" y="1820519"/>
            <a:ext cx="3295135" cy="503748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42" y="2390509"/>
            <a:ext cx="6666171" cy="37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Tdot</a:t>
            </a:r>
            <a:r>
              <a:rPr lang="en-US" dirty="0" smtClean="0"/>
              <a:t> incorporates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chemeClr val="bg1"/>
                </a:solidFill>
              </a:rPr>
              <a:t> techniques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8946097" cy="4206240"/>
          </a:xfrm>
        </p:spPr>
        <p:txBody>
          <a:bodyPr>
            <a:normAutofit/>
          </a:bodyPr>
          <a:lstStyle/>
          <a:p>
            <a:r>
              <a:rPr lang="en-US" dirty="0" smtClean="0"/>
              <a:t>First CMGC project for TDOT in which the contractor was involved early in the design process</a:t>
            </a:r>
          </a:p>
          <a:p>
            <a:pPr lvl="1"/>
            <a:r>
              <a:rPr lang="en-US" dirty="0"/>
              <a:t>Completed in four months and 10 weekends</a:t>
            </a:r>
          </a:p>
          <a:p>
            <a:endParaRPr lang="en-US" dirty="0" smtClean="0"/>
          </a:p>
          <a:p>
            <a:r>
              <a:rPr lang="en-US" dirty="0" smtClean="0"/>
              <a:t>Fast </a:t>
            </a:r>
            <a:r>
              <a:rPr lang="en-US" dirty="0"/>
              <a:t>Fix 8 Project is up for AASHTO’s 2016 America’s Transportation Award        (Top 12 out of 84 projects last spring)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86" y="4709654"/>
            <a:ext cx="2834640" cy="1514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99" y="4542385"/>
            <a:ext cx="1849394" cy="1849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22" y="2589563"/>
            <a:ext cx="1952340" cy="7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technologies?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CQPsSgAtGl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7367" y="1869989"/>
            <a:ext cx="9935747" cy="49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Tdot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chemeClr val="bg1"/>
                </a:solidFill>
              </a:rPr>
              <a:t> projects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557" y="2011680"/>
            <a:ext cx="9784080" cy="484632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Two I-24 Bridges in the downtown Nashville, TN loop</a:t>
            </a:r>
          </a:p>
          <a:p>
            <a:pPr lvl="2"/>
            <a:r>
              <a:rPr lang="en-US" dirty="0" smtClean="0"/>
              <a:t>I-24 at Spring Street</a:t>
            </a:r>
          </a:p>
          <a:p>
            <a:pPr lvl="2"/>
            <a:r>
              <a:rPr lang="en-US" dirty="0" smtClean="0"/>
              <a:t>I-24 at Oldham Street and CSX Railroad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11260" r="23471" b="23881"/>
          <a:stretch/>
        </p:blipFill>
        <p:spPr>
          <a:xfrm>
            <a:off x="148049" y="1947225"/>
            <a:ext cx="4826623" cy="4785836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2827090" y="3649841"/>
            <a:ext cx="184558" cy="19294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978645" y="3900603"/>
            <a:ext cx="184558" cy="19294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22" y="3075863"/>
            <a:ext cx="4212658" cy="36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Tdot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chemeClr val="bg1"/>
                </a:solidFill>
              </a:rPr>
              <a:t> projects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862" y="2228115"/>
            <a:ext cx="3412434" cy="484632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I-24 at Spring Street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8" y="2630172"/>
            <a:ext cx="4935523" cy="3701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39" y="2630172"/>
            <a:ext cx="4935522" cy="370164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389505" y="2228115"/>
            <a:ext cx="461919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I-24 at Oldham Street &amp; CSX Railroad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Tdot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chemeClr val="bg1"/>
                </a:solidFill>
              </a:rPr>
              <a:t> projects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215" y="2282823"/>
            <a:ext cx="4235999" cy="484632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400" b="1" u="sng" dirty="0" smtClean="0"/>
              <a:t>I-24 at Spring </a:t>
            </a:r>
            <a:r>
              <a:rPr lang="en-US" sz="2400" b="1" u="sng" dirty="0" smtClean="0"/>
              <a:t>Street</a:t>
            </a:r>
          </a:p>
          <a:p>
            <a:pPr lvl="1"/>
            <a:r>
              <a:rPr lang="en-US" dirty="0" smtClean="0"/>
              <a:t>Accelerated Schedule</a:t>
            </a:r>
          </a:p>
          <a:p>
            <a:pPr lvl="2"/>
            <a:r>
              <a:rPr lang="en-US" dirty="0" smtClean="0"/>
              <a:t>TDOT WO: 2-18-16</a:t>
            </a:r>
          </a:p>
          <a:p>
            <a:pPr lvl="2"/>
            <a:r>
              <a:rPr lang="en-US" dirty="0" smtClean="0"/>
              <a:t>Coordination (2-18-16 to 2-24-16)</a:t>
            </a:r>
          </a:p>
          <a:p>
            <a:pPr lvl="2"/>
            <a:r>
              <a:rPr lang="en-US" dirty="0" smtClean="0"/>
              <a:t>Field activities (2-25-16 to 3-3-16)</a:t>
            </a:r>
          </a:p>
          <a:p>
            <a:pPr lvl="3"/>
            <a:r>
              <a:rPr lang="en-US" dirty="0" smtClean="0"/>
              <a:t>8 a.m. to 3p.m.</a:t>
            </a:r>
          </a:p>
          <a:p>
            <a:pPr lvl="1"/>
            <a:r>
              <a:rPr lang="en-US" dirty="0" smtClean="0"/>
              <a:t>9 borings</a:t>
            </a:r>
          </a:p>
          <a:p>
            <a:pPr lvl="1"/>
            <a:r>
              <a:rPr lang="en-US" dirty="0" smtClean="0"/>
              <a:t>120 feet rock coring</a:t>
            </a:r>
          </a:p>
          <a:p>
            <a:pPr lvl="1"/>
            <a:r>
              <a:rPr lang="en-US" dirty="0" smtClean="0"/>
              <a:t>Low headroom under bridge</a:t>
            </a:r>
          </a:p>
          <a:p>
            <a:pPr lvl="1"/>
            <a:r>
              <a:rPr lang="en-US" dirty="0" smtClean="0"/>
              <a:t>Concrete coring</a:t>
            </a:r>
            <a:endParaRPr lang="en-US" dirty="0" smtClean="0"/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4" y="2375877"/>
            <a:ext cx="5900232" cy="38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Tdot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chemeClr val="bg1"/>
                </a:solidFill>
              </a:rPr>
              <a:t> projects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24" y="1886716"/>
            <a:ext cx="4235999" cy="484632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400" b="1" u="sng" dirty="0" smtClean="0"/>
              <a:t>I-24 at Spring </a:t>
            </a:r>
            <a:r>
              <a:rPr lang="en-US" sz="2400" b="1" u="sng" dirty="0" smtClean="0"/>
              <a:t>Street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" y="1999552"/>
            <a:ext cx="4367776" cy="3275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21" y="4732244"/>
            <a:ext cx="2834341" cy="2125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4494" y="3065889"/>
            <a:ext cx="3657840" cy="2743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8803" y="3068349"/>
            <a:ext cx="3657840" cy="27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ccelerated </a:t>
            </a:r>
            <a:r>
              <a:rPr lang="en-US" u="sng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ridge </a:t>
            </a:r>
            <a:r>
              <a:rPr lang="en-US" u="sng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What is ABC?</a:t>
            </a:r>
          </a:p>
          <a:p>
            <a:r>
              <a:rPr lang="en-US" dirty="0" smtClean="0"/>
              <a:t>Accelerated Bridge Construction (ABC)</a:t>
            </a:r>
          </a:p>
          <a:p>
            <a:pPr lvl="1"/>
            <a:r>
              <a:rPr lang="en-US" dirty="0" smtClean="0"/>
              <a:t>ABC improves/reduces</a:t>
            </a:r>
          </a:p>
          <a:p>
            <a:r>
              <a:rPr lang="en-US" dirty="0" smtClean="0"/>
              <a:t>Why use ABC Technologies?</a:t>
            </a:r>
          </a:p>
          <a:p>
            <a:pPr lvl="1"/>
            <a:r>
              <a:rPr lang="en-US" dirty="0" smtClean="0"/>
              <a:t>Impediments to ABC</a:t>
            </a:r>
          </a:p>
          <a:p>
            <a:pPr lvl="1"/>
            <a:r>
              <a:rPr lang="en-US" dirty="0" smtClean="0"/>
              <a:t>Bridge Farm Concepts</a:t>
            </a:r>
          </a:p>
          <a:p>
            <a:r>
              <a:rPr lang="en-US" dirty="0" smtClean="0"/>
              <a:t>Time Metrics for ABC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TDOT</a:t>
            </a:r>
            <a:r>
              <a:rPr lang="en-US" dirty="0" smtClean="0"/>
              <a:t> Fast Fix 8 Project</a:t>
            </a:r>
          </a:p>
          <a:p>
            <a:r>
              <a:rPr lang="en-US" dirty="0" smtClean="0"/>
              <a:t>Future TDOT ABC Projects</a:t>
            </a:r>
          </a:p>
          <a:p>
            <a:r>
              <a:rPr lang="en-US" dirty="0" smtClean="0"/>
              <a:t>Fun Fact about the Biloxi Bridge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628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Tdot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chemeClr val="bg1"/>
                </a:solidFill>
              </a:rPr>
              <a:t> projects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215" y="2282823"/>
            <a:ext cx="5001908" cy="484632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400" b="1" u="sng" dirty="0" smtClean="0"/>
              <a:t>I-24 at </a:t>
            </a:r>
            <a:r>
              <a:rPr lang="en-US" sz="2400" b="1" u="sng" dirty="0" smtClean="0"/>
              <a:t>Oldham Street &amp; CSX</a:t>
            </a:r>
          </a:p>
          <a:p>
            <a:pPr lvl="1"/>
            <a:r>
              <a:rPr lang="en-US" dirty="0" smtClean="0"/>
              <a:t>Accelerated Schedule</a:t>
            </a:r>
          </a:p>
          <a:p>
            <a:pPr lvl="2"/>
            <a:r>
              <a:rPr lang="en-US" dirty="0" smtClean="0"/>
              <a:t>Coordination (2-18-16 to 2-24-16)</a:t>
            </a:r>
          </a:p>
          <a:p>
            <a:pPr lvl="2"/>
            <a:r>
              <a:rPr lang="en-US" dirty="0" smtClean="0"/>
              <a:t>Field activities (2-26-16 to 6-8-16)</a:t>
            </a:r>
            <a:r>
              <a:rPr lang="en-US" sz="1200" dirty="0" smtClean="0">
                <a:solidFill>
                  <a:srgbClr val="FF0000"/>
                </a:solidFill>
              </a:rPr>
              <a:t>*CSX delays</a:t>
            </a:r>
            <a:endParaRPr lang="en-US" dirty="0" smtClean="0">
              <a:solidFill>
                <a:srgbClr val="FF0000"/>
              </a:solidFill>
            </a:endParaRPr>
          </a:p>
          <a:p>
            <a:pPr lvl="3"/>
            <a:r>
              <a:rPr lang="en-US" dirty="0" smtClean="0"/>
              <a:t>Day/night drilling</a:t>
            </a:r>
          </a:p>
          <a:p>
            <a:pPr lvl="3"/>
            <a:r>
              <a:rPr lang="en-US" dirty="0" smtClean="0"/>
              <a:t>Only 14 days of actual drilling</a:t>
            </a:r>
          </a:p>
          <a:p>
            <a:pPr lvl="1"/>
            <a:r>
              <a:rPr lang="en-US" dirty="0" smtClean="0"/>
              <a:t>16 borings</a:t>
            </a:r>
          </a:p>
          <a:p>
            <a:pPr lvl="1"/>
            <a:r>
              <a:rPr lang="en-US" dirty="0" smtClean="0"/>
              <a:t>20</a:t>
            </a:r>
            <a:r>
              <a:rPr lang="en-US" dirty="0" smtClean="0"/>
              <a:t>0 feet rock coring</a:t>
            </a:r>
          </a:p>
          <a:p>
            <a:pPr lvl="1"/>
            <a:r>
              <a:rPr lang="en-US" dirty="0" smtClean="0"/>
              <a:t>Drilling under bridge</a:t>
            </a:r>
          </a:p>
          <a:p>
            <a:pPr lvl="1"/>
            <a:r>
              <a:rPr lang="en-US" dirty="0" smtClean="0"/>
              <a:t>Asphalt coring</a:t>
            </a:r>
            <a:endParaRPr lang="en-US" dirty="0" smtClean="0"/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4" y="2282823"/>
            <a:ext cx="5737846" cy="41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Tdot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chemeClr val="bg1"/>
                </a:solidFill>
              </a:rPr>
              <a:t> projects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288" y="1886717"/>
            <a:ext cx="4235999" cy="484632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400" b="1" u="sng" dirty="0" smtClean="0"/>
              <a:t>I-24 at </a:t>
            </a:r>
            <a:r>
              <a:rPr lang="en-US" sz="2400" b="1" u="sng" dirty="0" smtClean="0"/>
              <a:t>Oldham Street &amp; CSX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" y="1886716"/>
            <a:ext cx="2628900" cy="350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2652" y="3385186"/>
            <a:ext cx="3826115" cy="2869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6" y="2289919"/>
            <a:ext cx="2761268" cy="3681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42" y="3848497"/>
            <a:ext cx="2163405" cy="28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Tdot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chemeClr val="bg1"/>
                </a:solidFill>
              </a:rPr>
              <a:t> projects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288" y="1886717"/>
            <a:ext cx="4235999" cy="484632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400" b="1" u="sng" dirty="0" smtClean="0"/>
              <a:t>I-24 at </a:t>
            </a:r>
            <a:r>
              <a:rPr lang="en-US" sz="2400" b="1" u="sng" dirty="0" smtClean="0"/>
              <a:t>Oldham Street &amp; CSX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9" y="2385646"/>
            <a:ext cx="4874195" cy="3655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86" y="2385646"/>
            <a:ext cx="4874194" cy="36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511"/>
            <a:ext cx="12192000" cy="14951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Thanks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1527"/>
          <a:stretch/>
        </p:blipFill>
        <p:spPr>
          <a:xfrm>
            <a:off x="641828" y="212557"/>
            <a:ext cx="10908345" cy="1558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4380110"/>
            <a:ext cx="12192000" cy="23282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Aaron Crowley, Ph.D.	KSWA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Travis Smith, P.E.	TDOT</a:t>
            </a:r>
          </a:p>
          <a:p>
            <a:pPr algn="ctr">
              <a:spcBef>
                <a:spcPts val="0"/>
              </a:spcBef>
            </a:pPr>
            <a:endParaRPr lang="en-US" b="1" dirty="0" smtClean="0"/>
          </a:p>
          <a:p>
            <a:pPr algn="ctr">
              <a:spcBef>
                <a:spcPts val="0"/>
              </a:spcBef>
            </a:pPr>
            <a:endParaRPr lang="en-US" b="1" dirty="0" smtClean="0"/>
          </a:p>
          <a:p>
            <a:pPr algn="ctr">
              <a:spcBef>
                <a:spcPts val="0"/>
              </a:spcBef>
            </a:pPr>
            <a:endParaRPr lang="en-US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Biloxi, Mississippi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November 8, 2016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5" y="5745175"/>
            <a:ext cx="2203708" cy="96317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452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224"/>
            <a:ext cx="12192000" cy="149519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 fact: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Biloxi bridge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1527"/>
          <a:stretch/>
        </p:blipFill>
        <p:spPr>
          <a:xfrm>
            <a:off x="641828" y="212557"/>
            <a:ext cx="10908345" cy="1558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8" b="22135"/>
          <a:stretch/>
        </p:blipFill>
        <p:spPr>
          <a:xfrm>
            <a:off x="93713" y="2432806"/>
            <a:ext cx="8078525" cy="1812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4" y="4066561"/>
            <a:ext cx="3513553" cy="2635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79" y="4066560"/>
            <a:ext cx="3513553" cy="2635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6"/>
          <a:stretch/>
        </p:blipFill>
        <p:spPr>
          <a:xfrm>
            <a:off x="8249173" y="2432806"/>
            <a:ext cx="3853104" cy="1812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18" y="4066560"/>
            <a:ext cx="3538720" cy="2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u="sng" dirty="0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8888432" cy="484632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is a paradigm shift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Intrinsic Benefits:</a:t>
            </a:r>
          </a:p>
          <a:p>
            <a:pPr lvl="2"/>
            <a:r>
              <a:rPr lang="en-US" dirty="0" smtClean="0"/>
              <a:t>Safety</a:t>
            </a:r>
          </a:p>
          <a:p>
            <a:pPr lvl="2"/>
            <a:r>
              <a:rPr lang="en-US" dirty="0" smtClean="0"/>
              <a:t>Quality</a:t>
            </a:r>
          </a:p>
          <a:p>
            <a:pPr lvl="2"/>
            <a:r>
              <a:rPr lang="en-US" dirty="0" smtClean="0"/>
              <a:t>Durability</a:t>
            </a:r>
          </a:p>
          <a:p>
            <a:pPr lvl="2"/>
            <a:r>
              <a:rPr lang="en-US" dirty="0" smtClean="0"/>
              <a:t>Social Costs</a:t>
            </a:r>
          </a:p>
          <a:p>
            <a:pPr lvl="2"/>
            <a:r>
              <a:rPr lang="en-US" dirty="0" smtClean="0"/>
              <a:t>Environmental Impacts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457200" lvl="2" indent="0">
              <a:buNone/>
            </a:pPr>
            <a:r>
              <a:rPr lang="en-US" dirty="0" smtClean="0"/>
              <a:t>From the Owner Agency, perspective may require a change in how a project is approached and how it is justified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39" y="2162985"/>
            <a:ext cx="3143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ABC</a:t>
            </a:r>
            <a:r>
              <a:rPr lang="en-US" dirty="0"/>
              <a:t> </a:t>
            </a:r>
            <a:r>
              <a:rPr lang="en-US" dirty="0" smtClean="0"/>
              <a:t>innovation – every day counts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02919" y="2011680"/>
            <a:ext cx="9119092" cy="42062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is bridge construction that uses innovative planning, design, materials, and construction methods.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improves:</a:t>
            </a:r>
          </a:p>
          <a:p>
            <a:pPr lvl="1"/>
            <a:r>
              <a:rPr lang="en-US" dirty="0" smtClean="0"/>
              <a:t>Site Constructability</a:t>
            </a:r>
          </a:p>
          <a:p>
            <a:pPr lvl="1"/>
            <a:r>
              <a:rPr lang="en-US" dirty="0" smtClean="0"/>
              <a:t>Total Project Delivery Time</a:t>
            </a:r>
          </a:p>
          <a:p>
            <a:pPr lvl="1"/>
            <a:r>
              <a:rPr lang="en-US" dirty="0" smtClean="0"/>
              <a:t>Work-Zone safety for the traveling public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reduces:</a:t>
            </a:r>
          </a:p>
          <a:p>
            <a:pPr lvl="1"/>
            <a:r>
              <a:rPr lang="en-US" dirty="0" smtClean="0"/>
              <a:t>Traffic Impacts</a:t>
            </a:r>
          </a:p>
          <a:p>
            <a:pPr lvl="1"/>
            <a:r>
              <a:rPr lang="en-US" dirty="0" smtClean="0"/>
              <a:t>Onsite Construction Time</a:t>
            </a:r>
          </a:p>
          <a:p>
            <a:pPr lvl="1"/>
            <a:r>
              <a:rPr lang="en-US" dirty="0" smtClean="0"/>
              <a:t>Weather-Related Time Delays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92" y="3018748"/>
            <a:ext cx="2185859" cy="21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technologies?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202919" y="2011680"/>
            <a:ext cx="911909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costs more than conventional”</a:t>
            </a:r>
          </a:p>
          <a:p>
            <a:r>
              <a:rPr lang="en-US" dirty="0" smtClean="0"/>
              <a:t>Owner can’t capture user cost savings</a:t>
            </a:r>
          </a:p>
          <a:p>
            <a:r>
              <a:rPr lang="en-US" dirty="0" smtClean="0"/>
              <a:t>Contractors have a “CIP culture”</a:t>
            </a:r>
          </a:p>
          <a:p>
            <a:r>
              <a:rPr lang="en-US" dirty="0" smtClean="0"/>
              <a:t>Limited early involvement by contractors (legislative limitations)</a:t>
            </a:r>
          </a:p>
          <a:p>
            <a:r>
              <a:rPr lang="en-US" dirty="0" smtClean="0"/>
              <a:t>Durable details are critical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49" y="4486016"/>
            <a:ext cx="1593924" cy="2075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93" y="4486016"/>
            <a:ext cx="1560468" cy="20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technologies?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92" y="3175965"/>
            <a:ext cx="4371429" cy="3247619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202919" y="2011680"/>
            <a:ext cx="911909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Approximately one-fourth of the Nation’s 600,000 bridges require rehabilitation, repair, or total replacement.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0" r="69446" b="43059"/>
          <a:stretch/>
        </p:blipFill>
        <p:spPr>
          <a:xfrm>
            <a:off x="6505428" y="4799775"/>
            <a:ext cx="3073224" cy="1005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75" b="81163"/>
          <a:stretch/>
        </p:blipFill>
        <p:spPr>
          <a:xfrm>
            <a:off x="6074355" y="3850879"/>
            <a:ext cx="3935370" cy="948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7" t="3465" r="9605" b="85251"/>
          <a:stretch/>
        </p:blipFill>
        <p:spPr>
          <a:xfrm>
            <a:off x="7440677" y="3340801"/>
            <a:ext cx="1202725" cy="5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technologies?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202919" y="2011680"/>
            <a:ext cx="911909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Bridge Farm Concept Implementation for Fast Fix 8 in Nashville, TN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/>
          <a:stretch/>
        </p:blipFill>
        <p:spPr>
          <a:xfrm>
            <a:off x="181233" y="2469979"/>
            <a:ext cx="5684108" cy="4263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24" y="2469979"/>
            <a:ext cx="4105707" cy="2309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85" y="2518034"/>
            <a:ext cx="1826199" cy="1205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6" r="4738" b="5182"/>
          <a:stretch/>
        </p:blipFill>
        <p:spPr>
          <a:xfrm>
            <a:off x="5865342" y="4774748"/>
            <a:ext cx="4116428" cy="19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technologies?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202919" y="2011680"/>
            <a:ext cx="911909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Deck Forming – Continuous Placement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6" y="2455620"/>
            <a:ext cx="6267031" cy="2344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7"/>
          <a:stretch/>
        </p:blipFill>
        <p:spPr>
          <a:xfrm>
            <a:off x="2724406" y="4877981"/>
            <a:ext cx="2346754" cy="1889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42" y="2455620"/>
            <a:ext cx="3122140" cy="235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0" y="4877876"/>
            <a:ext cx="2920599" cy="18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u="sng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 technologies?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65" y="3385787"/>
            <a:ext cx="4596713" cy="344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1" y="5745175"/>
            <a:ext cx="1794507" cy="987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1"/>
          <a:stretch/>
        </p:blipFill>
        <p:spPr>
          <a:xfrm>
            <a:off x="7130075" y="2405449"/>
            <a:ext cx="3856924" cy="2580529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202919" y="2011680"/>
            <a:ext cx="911909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Precast Abutments, Piers, and Superstructure Modules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4" y="2624652"/>
            <a:ext cx="3592583" cy="370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60" y="4799775"/>
            <a:ext cx="1794507" cy="7843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r="17913"/>
          <a:stretch/>
        </p:blipFill>
        <p:spPr>
          <a:xfrm>
            <a:off x="8205901" y="5025600"/>
            <a:ext cx="1597126" cy="18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2525</TotalTime>
  <Words>515</Words>
  <Application>Microsoft Office PowerPoint</Application>
  <PresentationFormat>Widescreen</PresentationFormat>
  <Paragraphs>131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Corbel</vt:lpstr>
      <vt:lpstr>Wingdings</vt:lpstr>
      <vt:lpstr>Banded</vt:lpstr>
      <vt:lpstr>Tennessee department of transportation utilization of accelerated bridge construction techniques</vt:lpstr>
      <vt:lpstr>Accelerated bridge construction</vt:lpstr>
      <vt:lpstr>What is ABC?</vt:lpstr>
      <vt:lpstr>ABC innovation – every day counts</vt:lpstr>
      <vt:lpstr>Why use abc technologies?</vt:lpstr>
      <vt:lpstr>Why use abc technologies?</vt:lpstr>
      <vt:lpstr>Why use abc technologies?</vt:lpstr>
      <vt:lpstr>Why use abc technologies?</vt:lpstr>
      <vt:lpstr>Why use abc technologies?</vt:lpstr>
      <vt:lpstr>Why use abc technologies?</vt:lpstr>
      <vt:lpstr>Why use abc technologies?</vt:lpstr>
      <vt:lpstr>Time metrics for abc</vt:lpstr>
      <vt:lpstr>Tdot incorporates abc techniques</vt:lpstr>
      <vt:lpstr>Tdot incorporates abc techniques</vt:lpstr>
      <vt:lpstr>Why use abc technologies?</vt:lpstr>
      <vt:lpstr>Future Tdot abc projects</vt:lpstr>
      <vt:lpstr>Future Tdot abc projects</vt:lpstr>
      <vt:lpstr>Future Tdot abc projects</vt:lpstr>
      <vt:lpstr>Future Tdot abc projects</vt:lpstr>
      <vt:lpstr>Future Tdot abc projects</vt:lpstr>
      <vt:lpstr>Future Tdot abc projects</vt:lpstr>
      <vt:lpstr>Future Tdot abc projects</vt:lpstr>
      <vt:lpstr>Thanks</vt:lpstr>
      <vt:lpstr>Fun fact: Biloxi bridge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Crowley</dc:creator>
  <cp:lastModifiedBy>Aaron Crowley</cp:lastModifiedBy>
  <cp:revision>70</cp:revision>
  <dcterms:created xsi:type="dcterms:W3CDTF">2016-10-28T01:34:07Z</dcterms:created>
  <dcterms:modified xsi:type="dcterms:W3CDTF">2016-11-07T14:40:22Z</dcterms:modified>
</cp:coreProperties>
</file>